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315" r:id="rId2"/>
    <p:sldId id="307" r:id="rId3"/>
    <p:sldId id="261" r:id="rId4"/>
    <p:sldId id="260" r:id="rId5"/>
    <p:sldId id="259" r:id="rId6"/>
    <p:sldId id="324" r:id="rId7"/>
    <p:sldId id="314" r:id="rId8"/>
    <p:sldId id="334" r:id="rId9"/>
    <p:sldId id="318" r:id="rId10"/>
    <p:sldId id="316" r:id="rId11"/>
    <p:sldId id="326" r:id="rId12"/>
    <p:sldId id="327" r:id="rId13"/>
    <p:sldId id="317" r:id="rId14"/>
    <p:sldId id="264" r:id="rId15"/>
    <p:sldId id="335" r:id="rId16"/>
    <p:sldId id="336" r:id="rId17"/>
    <p:sldId id="337" r:id="rId18"/>
    <p:sldId id="319" r:id="rId19"/>
    <p:sldId id="341" r:id="rId20"/>
    <p:sldId id="344" r:id="rId21"/>
    <p:sldId id="343" r:id="rId22"/>
    <p:sldId id="342" r:id="rId23"/>
    <p:sldId id="320" r:id="rId24"/>
    <p:sldId id="345" r:id="rId25"/>
    <p:sldId id="348" r:id="rId26"/>
    <p:sldId id="347" r:id="rId27"/>
    <p:sldId id="346" r:id="rId28"/>
    <p:sldId id="321" r:id="rId29"/>
    <p:sldId id="349" r:id="rId30"/>
    <p:sldId id="352" r:id="rId31"/>
    <p:sldId id="351" r:id="rId32"/>
    <p:sldId id="350" r:id="rId33"/>
    <p:sldId id="322" r:id="rId34"/>
    <p:sldId id="303" r:id="rId35"/>
    <p:sldId id="333" r:id="rId36"/>
    <p:sldId id="332" r:id="rId37"/>
    <p:sldId id="331" r:id="rId38"/>
    <p:sldId id="323" r:id="rId39"/>
    <p:sldId id="306" r:id="rId40"/>
    <p:sldId id="328" r:id="rId41"/>
    <p:sldId id="330" r:id="rId42"/>
    <p:sldId id="32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84" autoAdjust="0"/>
    <p:restoredTop sz="94660"/>
  </p:normalViewPr>
  <p:slideViewPr>
    <p:cSldViewPr snapToGrid="0">
      <p:cViewPr varScale="1">
        <p:scale>
          <a:sx n="127" d="100"/>
          <a:sy n="127" d="100"/>
        </p:scale>
        <p:origin x="200" y="2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7CF23B-D31F-4451-95D6-FDA410C2587A}" type="datetimeFigureOut">
              <a:rPr lang="en-US" smtClean="0"/>
              <a:t>4/26/22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B78978-4DA2-4280-99BA-3BBD103FD8CF}" type="slidenum">
              <a:rPr lang="en-US" smtClean="0"/>
              <a:t>‹#›</a:t>
            </a:fld>
            <a:endParaRPr lang="en-US"/>
          </a:p>
        </p:txBody>
      </p:sp>
    </p:spTree>
    <p:extLst>
      <p:ext uri="{BB962C8B-B14F-4D97-AF65-F5344CB8AC3E}">
        <p14:creationId xmlns:p14="http://schemas.microsoft.com/office/powerpoint/2010/main" val="4293677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3F543-942B-43AD-84A5-3E5204876C1C}" type="datetimeFigureOut">
              <a:rPr lang="en-US" smtClean="0"/>
              <a:t>4/26/22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3C4CF0-6B42-432D-88F3-6A1FD1217C27}" type="slidenum">
              <a:rPr lang="en-US" smtClean="0"/>
              <a:t>‹#›</a:t>
            </a:fld>
            <a:endParaRPr lang="en-US"/>
          </a:p>
        </p:txBody>
      </p:sp>
    </p:spTree>
    <p:extLst>
      <p:ext uri="{BB962C8B-B14F-4D97-AF65-F5344CB8AC3E}">
        <p14:creationId xmlns:p14="http://schemas.microsoft.com/office/powerpoint/2010/main" val="905861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C4CF0-6B42-432D-88F3-6A1FD1217C27}" type="slidenum">
              <a:rPr lang="en-US" smtClean="0"/>
              <a:t>4</a:t>
            </a:fld>
            <a:endParaRPr lang="en-US"/>
          </a:p>
        </p:txBody>
      </p:sp>
    </p:spTree>
    <p:extLst>
      <p:ext uri="{BB962C8B-B14F-4D97-AF65-F5344CB8AC3E}">
        <p14:creationId xmlns:p14="http://schemas.microsoft.com/office/powerpoint/2010/main" val="425399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25250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0" y="6309360"/>
            <a:ext cx="12192000" cy="548640"/>
          </a:xfrm>
          <a:prstGeom prst="rect">
            <a:avLst/>
          </a:prstGeom>
          <a:solidFill>
            <a:schemeClr val="bg1">
              <a:lumMod val="75000"/>
            </a:schemeClr>
          </a:solidFill>
        </p:spPr>
        <p:txBody>
          <a:bodyPr wrap="square" rtlCol="0">
            <a:spAutoFit/>
          </a:bodyPr>
          <a:lstStyle/>
          <a:p>
            <a:pPr algn="ctr"/>
            <a:endParaRPr lang="en-US" dirty="0"/>
          </a:p>
        </p:txBody>
      </p:sp>
    </p:spTree>
    <p:extLst>
      <p:ext uri="{BB962C8B-B14F-4D97-AF65-F5344CB8AC3E}">
        <p14:creationId xmlns:p14="http://schemas.microsoft.com/office/powerpoint/2010/main" val="167594696"/>
      </p:ext>
    </p:extLst>
  </p:cSld>
  <p:clrMap bg1="lt1" tx1="dk1" bg2="lt2" tx2="dk2" accent1="accent1" accent2="accent2" accent3="accent3" accent4="accent4" accent5="accent5" accent6="accent6" hlink="hlink" folHlink="folHlink"/>
  <p:sldLayoutIdLst>
    <p:sldLayoutId id="2147483655"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rivas@tasanet.org?subject=Exhibit%20of%20School%20Architectur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1177109"/>
            <a:ext cx="11404600" cy="5232202"/>
          </a:xfrm>
          <a:prstGeom prst="rect">
            <a:avLst/>
          </a:prstGeom>
        </p:spPr>
        <p:txBody>
          <a:bodyPr wrap="square">
            <a:spAutoFit/>
          </a:bodyPr>
          <a:lstStyle/>
          <a:p>
            <a:pPr>
              <a:spcAft>
                <a:spcPts val="1200"/>
              </a:spcAft>
            </a:pPr>
            <a:r>
              <a:rPr lang="en-US" sz="1200" dirty="0">
                <a:latin typeface="Myriad Pro Light"/>
                <a:ea typeface="Calibri" panose="020F0502020204030204" pitchFamily="34" charset="0"/>
                <a:cs typeface="Myriad Pro Light"/>
              </a:rPr>
              <a:t>This submission will be used by Area of Distinction Juries and the Caudill Class Jury. The slides may also be paired with jury comments in the Convention display for Stars of Distinction awards and/or at Convention breakout sessions.</a:t>
            </a: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Use this PowerPoint Template. Slide footers indicate content and project information and </a:t>
            </a:r>
            <a:r>
              <a:rPr lang="en-US" sz="1200" b="1" i="1" dirty="0">
                <a:latin typeface="Myriad Pro Light"/>
                <a:ea typeface="Calibri" panose="020F0502020204030204" pitchFamily="34" charset="0"/>
                <a:cs typeface="Myriad Pro Light"/>
              </a:rPr>
              <a:t>must be used.  </a:t>
            </a:r>
            <a:r>
              <a:rPr lang="en-US" sz="1200" b="1" i="1" dirty="0">
                <a:solidFill>
                  <a:srgbClr val="FF0000"/>
                </a:solidFill>
                <a:latin typeface="Myriad Pro Light"/>
                <a:ea typeface="Calibri" panose="020F0502020204030204" pitchFamily="34" charset="0"/>
                <a:cs typeface="Myriad Pro Light"/>
              </a:rPr>
              <a:t>They can be altered to fit your presentation.</a:t>
            </a: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Up to four slides may be used for each Area of Distinction. If all four slides are not used for an Area of Distinction, they may not be used for additional information on another area and must be left blank. Slide images may be repeated in multiple areas of distinction with different description emphasis. </a:t>
            </a:r>
          </a:p>
          <a:p>
            <a:pPr marL="342900" marR="0" lvl="0" indent="-342900">
              <a:spcBef>
                <a:spcPts val="0"/>
              </a:spcBef>
              <a:spcAft>
                <a:spcPts val="600"/>
              </a:spcAft>
              <a:buFont typeface="Symbol" panose="05050102010706020507" pitchFamily="18" charset="2"/>
              <a:buChar char=""/>
            </a:pPr>
            <a:r>
              <a:rPr lang="en-US" sz="1200" b="1" dirty="0">
                <a:latin typeface="Myriad Pro Light"/>
                <a:ea typeface="Calibri" panose="020F0502020204030204" pitchFamily="34" charset="0"/>
                <a:cs typeface="Myriad Pro Light"/>
              </a:rPr>
              <a:t>Do not delete</a:t>
            </a:r>
            <a:r>
              <a:rPr lang="en-US" sz="1200" dirty="0">
                <a:latin typeface="Myriad Pro Light"/>
                <a:ea typeface="Calibri" panose="020F0502020204030204" pitchFamily="34" charset="0"/>
                <a:cs typeface="Myriad Pro Light"/>
              </a:rPr>
              <a:t> empty slides or slide place holders that are not applicable. Skip these slides. They will not count against your project as the jury will only see complete slides that pertain to the area they are judging.  </a:t>
            </a: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Submit to TASA/TASB in </a:t>
            </a:r>
            <a:r>
              <a:rPr lang="en-US" sz="1200" b="1" dirty="0">
                <a:solidFill>
                  <a:srgbClr val="FF0000"/>
                </a:solidFill>
                <a:latin typeface="Myriad Pro Light"/>
                <a:ea typeface="Calibri" panose="020F0502020204030204" pitchFamily="34" charset="0"/>
                <a:cs typeface="Myriad Pro Light"/>
              </a:rPr>
              <a:t>PowerPoint &amp; PDF format</a:t>
            </a:r>
            <a:r>
              <a:rPr lang="en-US" sz="1200" dirty="0">
                <a:latin typeface="Myriad Pro Light"/>
                <a:ea typeface="Calibri" panose="020F0502020204030204" pitchFamily="34" charset="0"/>
                <a:cs typeface="Myriad Pro Light"/>
              </a:rPr>
              <a:t>. </a:t>
            </a:r>
          </a:p>
          <a:p>
            <a:pPr marL="342900" marR="0" lvl="0" indent="-342900">
              <a:spcBef>
                <a:spcPts val="0"/>
              </a:spcBef>
              <a:spcAft>
                <a:spcPts val="600"/>
              </a:spcAft>
              <a:buFont typeface="Symbol" panose="05050102010706020507" pitchFamily="18" charset="2"/>
              <a:buChar char=""/>
            </a:pPr>
            <a:r>
              <a:rPr lang="en-US" sz="1200" b="1" dirty="0">
                <a:latin typeface="Myriad Pro Light"/>
                <a:ea typeface="Calibri" panose="020F0502020204030204" pitchFamily="34" charset="0"/>
                <a:cs typeface="Myriad Pro Light"/>
              </a:rPr>
              <a:t>Do not use transitions, embedded video, or animations as they will not work in a PDF.</a:t>
            </a:r>
            <a:endParaRPr lang="en-US" sz="1200" dirty="0">
              <a:latin typeface="Myriad Pro Light"/>
              <a:ea typeface="Calibri" panose="020F0502020204030204" pitchFamily="34" charset="0"/>
              <a:cs typeface="Myriad Pro Light"/>
            </a:endParaRP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The Signature Photo used on Slide 3 must be submitted in addition to the PowerPoint separately in .jpg/.</a:t>
            </a:r>
            <a:r>
              <a:rPr lang="en-US" sz="1200" dirty="0" err="1">
                <a:latin typeface="Myriad Pro Light"/>
                <a:ea typeface="Calibri" panose="020F0502020204030204" pitchFamily="34" charset="0"/>
                <a:cs typeface="Myriad Pro Light"/>
              </a:rPr>
              <a:t>png</a:t>
            </a:r>
            <a:r>
              <a:rPr lang="en-US" sz="1200" dirty="0">
                <a:latin typeface="Myriad Pro Light"/>
                <a:ea typeface="Calibri" panose="020F0502020204030204" pitchFamily="34" charset="0"/>
                <a:cs typeface="Myriad Pro Light"/>
              </a:rPr>
              <a:t> format image at (2880 x 1620 pixels) for use in the Convention display and Convention materials.  This signature photo </a:t>
            </a:r>
            <a:r>
              <a:rPr lang="en-US" sz="1200" b="1" dirty="0">
                <a:latin typeface="Myriad Pro Light"/>
                <a:ea typeface="Calibri" panose="020F0502020204030204" pitchFamily="34" charset="0"/>
                <a:cs typeface="Myriad Pro Light"/>
              </a:rPr>
              <a:t>can</a:t>
            </a:r>
            <a:r>
              <a:rPr lang="en-US" sz="1200" dirty="0">
                <a:latin typeface="Myriad Pro Light"/>
                <a:ea typeface="Calibri" panose="020F0502020204030204" pitchFamily="34" charset="0"/>
                <a:cs typeface="Myriad Pro Light"/>
              </a:rPr>
              <a:t> display the name of your project.</a:t>
            </a: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Other PowerPoint requirements:</a:t>
            </a:r>
          </a:p>
          <a:p>
            <a:pPr marL="800100" lvl="1" indent="-342900">
              <a:spcAft>
                <a:spcPts val="600"/>
              </a:spcAft>
              <a:buFont typeface="Courier New" panose="02070309020205020404" pitchFamily="49" charset="0"/>
              <a:buChar char="o"/>
            </a:pPr>
            <a:r>
              <a:rPr lang="en-US" sz="1200" dirty="0">
                <a:latin typeface="Myriad Pro Light"/>
                <a:ea typeface="Calibri" panose="020F0502020204030204" pitchFamily="34" charset="0"/>
                <a:cs typeface="Myriad Pro Light"/>
              </a:rPr>
              <a:t>No reference to the architectural firm, school, school district, or other school specific identifiers should be included on any of the slides; blurring or masking identifiable elements is required. </a:t>
            </a:r>
          </a:p>
          <a:p>
            <a:pPr marL="800100" lvl="1" indent="-342900">
              <a:spcAft>
                <a:spcPts val="600"/>
              </a:spcAft>
              <a:buFont typeface="Courier New" panose="02070309020205020404" pitchFamily="49" charset="0"/>
              <a:buChar char="o"/>
            </a:pPr>
            <a:r>
              <a:rPr lang="en-US" sz="1200" dirty="0">
                <a:latin typeface="Myriad Pro Light"/>
                <a:ea typeface="Calibri" panose="020F0502020204030204" pitchFamily="34" charset="0"/>
                <a:cs typeface="Myriad Pro Light"/>
              </a:rPr>
              <a:t>The PowerPoint file size should be kept at or below 40 MB.  </a:t>
            </a:r>
          </a:p>
          <a:p>
            <a:pPr marL="800100" lvl="1" indent="-342900">
              <a:spcAft>
                <a:spcPts val="600"/>
              </a:spcAft>
              <a:buFont typeface="Courier New" panose="02070309020205020404" pitchFamily="49" charset="0"/>
              <a:buChar char="o"/>
            </a:pPr>
            <a:r>
              <a:rPr lang="en-US" sz="1200" dirty="0">
                <a:latin typeface="Myriad Pro Light"/>
                <a:ea typeface="Calibri" panose="020F0502020204030204" pitchFamily="34" charset="0"/>
                <a:cs typeface="Myriad Pro Light"/>
              </a:rPr>
              <a:t>Remember to credit your photographer. </a:t>
            </a:r>
          </a:p>
          <a:p>
            <a:pPr marL="342900" marR="0" lvl="0" indent="-342900">
              <a:spcBef>
                <a:spcPts val="0"/>
              </a:spcBef>
              <a:spcAft>
                <a:spcPts val="1200"/>
              </a:spcAft>
              <a:buFont typeface="Symbol" panose="05050102010706020507" pitchFamily="18" charset="2"/>
              <a:buChar char=""/>
            </a:pPr>
            <a:r>
              <a:rPr lang="en-US" sz="1200" dirty="0">
                <a:latin typeface="Myriad Pro Light"/>
                <a:ea typeface="Calibri" panose="020F0502020204030204" pitchFamily="34" charset="0"/>
                <a:cs typeface="Myriad Pro Light"/>
              </a:rPr>
              <a:t>Bulleted, simple, and large (prefer font size above 20 points) text is recommended. You can describe this project and each Area of Distinction in greater detail on the Project Entry Form. The PowerPoint submission should be used to visually support your Project Entry Form and make key points. </a:t>
            </a:r>
          </a:p>
          <a:p>
            <a:pPr algn="ctr">
              <a:spcAft>
                <a:spcPts val="1200"/>
              </a:spcAft>
            </a:pPr>
            <a:r>
              <a:rPr lang="en-US" sz="1200" dirty="0">
                <a:latin typeface="Myriad Pro Light"/>
                <a:cs typeface="Myriad Pro Light"/>
              </a:rPr>
              <a:t>Questions? Contact Albert Rivas| Email: </a:t>
            </a:r>
            <a:r>
              <a:rPr lang="en-US" sz="1200" u="sng" dirty="0">
                <a:latin typeface="Myriad Pro Light"/>
                <a:cs typeface="Myriad Pro Light"/>
                <a:hlinkClick r:id="rId2"/>
              </a:rPr>
              <a:t>arivas@tasanet.org</a:t>
            </a:r>
            <a:r>
              <a:rPr lang="en-US" sz="1200" dirty="0">
                <a:latin typeface="Myriad Pro Light"/>
                <a:cs typeface="Myriad Pro Light"/>
              </a:rPr>
              <a:t>| Phone: 512.852.2121</a:t>
            </a:r>
          </a:p>
          <a:p>
            <a:pPr marL="342900" marR="0" lvl="0" indent="-342900">
              <a:spcBef>
                <a:spcPts val="0"/>
              </a:spcBef>
              <a:spcAft>
                <a:spcPts val="1200"/>
              </a:spcAft>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p:cNvSpPr>
            <a:spLocks noChangeArrowheads="1"/>
          </p:cNvSpPr>
          <p:nvPr/>
        </p:nvSpPr>
        <p:spPr bwMode="auto">
          <a:xfrm>
            <a:off x="0" y="21762"/>
            <a:ext cx="1219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4791388" y="412358"/>
            <a:ext cx="6606862"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2800" b="1" i="0" u="none" strike="noStrike" cap="none" normalizeH="0" baseline="0" dirty="0">
                <a:ln>
                  <a:noFill/>
                </a:ln>
                <a:solidFill>
                  <a:schemeClr val="tx1"/>
                </a:solidFill>
                <a:effectLst/>
                <a:latin typeface="Myriad Pro Light"/>
                <a:ea typeface="Calibri" panose="020F0502020204030204" pitchFamily="34" charset="0"/>
                <a:cs typeface="Myriad Pro Light"/>
              </a:rPr>
              <a:t> Submission Requirements &amp; Instructions</a:t>
            </a:r>
            <a:endParaRPr kumimoji="0" lang="en-US" altLang="en-US" sz="2800" b="0" i="0" u="none" strike="noStrike" cap="none" normalizeH="0" baseline="0" dirty="0">
              <a:ln>
                <a:noFill/>
              </a:ln>
              <a:solidFill>
                <a:schemeClr val="tx1"/>
              </a:solidFill>
              <a:effectLst/>
              <a:latin typeface="Myriad Pro Light"/>
              <a:cs typeface="Myriad Pro Ligh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794" y="170828"/>
            <a:ext cx="3018844" cy="1006281"/>
          </a:xfrm>
          <a:prstGeom prst="rect">
            <a:avLst/>
          </a:prstGeom>
        </p:spPr>
      </p:pic>
    </p:spTree>
    <p:extLst>
      <p:ext uri="{BB962C8B-B14F-4D97-AF65-F5344CB8AC3E}">
        <p14:creationId xmlns:p14="http://schemas.microsoft.com/office/powerpoint/2010/main" val="256541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STORY TELLING</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1706867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STORY TELLING</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4" name="TextBox 3"/>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253416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STORY TELLING</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4" name="TextBox 3"/>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423100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
        <p:nvSpPr>
          <p:cNvPr id="2" name="TextBox 1"/>
          <p:cNvSpPr txBox="1"/>
          <p:nvPr/>
        </p:nvSpPr>
        <p:spPr>
          <a:xfrm>
            <a:off x="1193800" y="546100"/>
            <a:ext cx="9804400" cy="5909310"/>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DESIGN</a:t>
            </a:r>
            <a:r>
              <a:rPr lang="en-US" sz="4000" dirty="0">
                <a:latin typeface="Myriad Pro Light"/>
                <a:cs typeface="Myriad Pro Light"/>
              </a:rPr>
              <a:t> </a:t>
            </a:r>
          </a:p>
          <a:p>
            <a:r>
              <a:rPr lang="en-US" sz="2200" dirty="0">
                <a:latin typeface="Myriad Pro Light"/>
                <a:cs typeface="Myriad Pro Light"/>
              </a:rPr>
              <a:t>Scale and relationship of spaces, use of materials, building organization and flow, adaptability and flexibility, instructional function supporting a variety of learning and teaching styles and educational appropriateness are all elements of design excellence.  Show examples of where the educational program and design goals informed the site development and facility design with an enhanced student learning experience.</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653422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1119828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3850882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3086303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1631578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
        <p:nvSpPr>
          <p:cNvPr id="2" name="TextBox 1"/>
          <p:cNvSpPr txBox="1"/>
          <p:nvPr/>
        </p:nvSpPr>
        <p:spPr>
          <a:xfrm>
            <a:off x="1193800" y="546100"/>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VALUE</a:t>
            </a:r>
            <a:endParaRPr lang="en-US" sz="4000" dirty="0">
              <a:latin typeface="Myriad Pro Light"/>
              <a:cs typeface="Myriad Pro Light"/>
            </a:endParaRPr>
          </a:p>
          <a:p>
            <a:r>
              <a:rPr lang="en-US" sz="2200" dirty="0">
                <a:latin typeface="Myriad Pro Light"/>
                <a:cs typeface="Myriad Pro Light"/>
              </a:rPr>
              <a:t>Describe how the design and/or the design process resulted in a project of improved efficiency, flexibility, adaptability and enhance value to the campus, district and/or the community at large.  Identify specific project considerations as they relate to cost of ownership, life cycle costs, long-term cost control to preserve district funds, materials selected, construction methods used and alternative design choices that provided enhanced project value and success.</a:t>
            </a:r>
          </a:p>
        </p:txBody>
      </p:sp>
    </p:spTree>
    <p:extLst>
      <p:ext uri="{BB962C8B-B14F-4D97-AF65-F5344CB8AC3E}">
        <p14:creationId xmlns:p14="http://schemas.microsoft.com/office/powerpoint/2010/main" val="500913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152345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85762"/>
            <a:ext cx="11036300" cy="6091238"/>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Myriad Pro Light"/>
                <a:cs typeface="Myriad Pro Light"/>
              </a:rPr>
              <a:t>Project Name:</a:t>
            </a:r>
            <a:br>
              <a:rPr lang="en-US" dirty="0">
                <a:latin typeface="Myriad Pro Light"/>
                <a:cs typeface="Myriad Pro Light"/>
              </a:rPr>
            </a:br>
            <a:r>
              <a:rPr lang="en-US" dirty="0">
                <a:latin typeface="Myriad Pro Light"/>
                <a:cs typeface="Myriad Pro Light"/>
              </a:rPr>
              <a:t>School District:</a:t>
            </a:r>
            <a:br>
              <a:rPr lang="en-US" dirty="0">
                <a:latin typeface="Myriad Pro Light"/>
                <a:cs typeface="Myriad Pro Light"/>
              </a:rPr>
            </a:br>
            <a:r>
              <a:rPr lang="en-US" dirty="0">
                <a:latin typeface="Myriad Pro Light"/>
                <a:cs typeface="Myriad Pro Light"/>
              </a:rPr>
              <a:t>Architect Firm:</a:t>
            </a:r>
            <a:br>
              <a:rPr lang="en-US" dirty="0">
                <a:latin typeface="Myriad Pro Light"/>
                <a:cs typeface="Myriad Pro Light"/>
              </a:rPr>
            </a:br>
            <a:br>
              <a:rPr lang="en-US" dirty="0">
                <a:latin typeface="Myriad Pro Light"/>
                <a:cs typeface="Myriad Pro Light"/>
              </a:rPr>
            </a:br>
            <a:r>
              <a:rPr lang="en-US" sz="4800" dirty="0">
                <a:latin typeface="Myriad Pro Light"/>
                <a:cs typeface="Myriad Pro Light"/>
              </a:rPr>
              <a:t>Firm Contact Name:</a:t>
            </a:r>
            <a:br>
              <a:rPr lang="en-US" sz="4800" dirty="0">
                <a:latin typeface="Myriad Pro Light"/>
                <a:cs typeface="Myriad Pro Light"/>
              </a:rPr>
            </a:br>
            <a:r>
              <a:rPr lang="en-US" sz="4800" dirty="0">
                <a:latin typeface="Myriad Pro Light"/>
                <a:cs typeface="Myriad Pro Light"/>
              </a:rPr>
              <a:t>Email:                     </a:t>
            </a:r>
            <a:br>
              <a:rPr lang="en-US" sz="4800" dirty="0">
                <a:latin typeface="Myriad Pro Light"/>
                <a:cs typeface="Myriad Pro Light"/>
              </a:rPr>
            </a:br>
            <a:r>
              <a:rPr lang="en-US" sz="4800" dirty="0">
                <a:latin typeface="Myriad Pro Light"/>
                <a:cs typeface="Myriad Pro Light"/>
              </a:rPr>
              <a:t>Phone:</a:t>
            </a:r>
            <a:endParaRPr lang="en-US" dirty="0">
              <a:latin typeface="Myriad Pro Light"/>
              <a:cs typeface="Myriad Pro Light"/>
            </a:endParaRPr>
          </a:p>
        </p:txBody>
      </p:sp>
    </p:spTree>
    <p:extLst>
      <p:ext uri="{BB962C8B-B14F-4D97-AF65-F5344CB8AC3E}">
        <p14:creationId xmlns:p14="http://schemas.microsoft.com/office/powerpoint/2010/main" val="4051487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2758007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1324124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407911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55006" y="6334780"/>
            <a:ext cx="1770036" cy="523220"/>
          </a:xfrm>
          <a:prstGeom prst="rect">
            <a:avLst/>
          </a:prstGeom>
          <a:noFill/>
        </p:spPr>
        <p:txBody>
          <a:bodyPr wrap="none" rtlCol="0">
            <a:spAutoFit/>
          </a:bodyPr>
          <a:lstStyle/>
          <a:p>
            <a:r>
              <a:rPr lang="en-US" sz="2800" dirty="0">
                <a:latin typeface="Myriad Pro Light"/>
                <a:cs typeface="Myriad Pro Light"/>
              </a:rPr>
              <a:t>Innovation</a:t>
            </a:r>
          </a:p>
        </p:txBody>
      </p:sp>
      <p:sp>
        <p:nvSpPr>
          <p:cNvPr id="2" name="TextBox 1"/>
          <p:cNvSpPr txBox="1"/>
          <p:nvPr/>
        </p:nvSpPr>
        <p:spPr>
          <a:xfrm>
            <a:off x="1193800" y="546100"/>
            <a:ext cx="9804400" cy="5770811"/>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INNOVATION</a:t>
            </a:r>
            <a:endParaRPr lang="en-US" sz="4000" dirty="0">
              <a:latin typeface="Myriad Pro Light"/>
              <a:cs typeface="Myriad Pro Light"/>
            </a:endParaRPr>
          </a:p>
          <a:p>
            <a:r>
              <a:rPr lang="en-US" sz="2100" dirty="0">
                <a:latin typeface="Myriad Pro Light"/>
                <a:cs typeface="Myriad Pro Light"/>
              </a:rPr>
              <a:t>New and creative concepts, improved planning and design practices, small impactful design details continue to refresh and rethink the learning place.</a:t>
            </a:r>
          </a:p>
          <a:p>
            <a:endParaRPr lang="en-US" sz="2100" dirty="0">
              <a:latin typeface="Myriad Pro Light"/>
              <a:cs typeface="Myriad Pro Light"/>
            </a:endParaRPr>
          </a:p>
          <a:p>
            <a:r>
              <a:rPr lang="en-US" sz="2100" dirty="0">
                <a:latin typeface="Myriad Pro Light"/>
                <a:cs typeface="Myriad Pro Light"/>
              </a:rPr>
              <a:t>Provide Example(s) of a design detail; and/or sustainable feature as a building learning tool; and/or a community context that celebrates connection;  and/or an engaging planning process; and/or ……. that is special to this project and where planning and design enhanced the education program with an innovative approach/response.</a:t>
            </a:r>
            <a:endParaRPr lang="en-US" sz="2100" dirty="0"/>
          </a:p>
        </p:txBody>
      </p:sp>
    </p:spTree>
    <p:extLst>
      <p:ext uri="{BB962C8B-B14F-4D97-AF65-F5344CB8AC3E}">
        <p14:creationId xmlns:p14="http://schemas.microsoft.com/office/powerpoint/2010/main" val="4237775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INNOVATION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055006" y="6334780"/>
            <a:ext cx="1770036" cy="523220"/>
          </a:xfrm>
          <a:prstGeom prst="rect">
            <a:avLst/>
          </a:prstGeom>
          <a:noFill/>
        </p:spPr>
        <p:txBody>
          <a:bodyPr wrap="none" rtlCol="0">
            <a:spAutoFit/>
          </a:bodyPr>
          <a:lstStyle/>
          <a:p>
            <a:r>
              <a:rPr lang="en-US" sz="2800" dirty="0">
                <a:latin typeface="Myriad Pro Light"/>
                <a:cs typeface="Myriad Pro Light"/>
              </a:rPr>
              <a:t>Innovation</a:t>
            </a:r>
          </a:p>
        </p:txBody>
      </p:sp>
    </p:spTree>
    <p:extLst>
      <p:ext uri="{BB962C8B-B14F-4D97-AF65-F5344CB8AC3E}">
        <p14:creationId xmlns:p14="http://schemas.microsoft.com/office/powerpoint/2010/main" val="2742352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INNOVATION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055006" y="6334780"/>
            <a:ext cx="1770036" cy="523220"/>
          </a:xfrm>
          <a:prstGeom prst="rect">
            <a:avLst/>
          </a:prstGeom>
          <a:noFill/>
        </p:spPr>
        <p:txBody>
          <a:bodyPr wrap="none" rtlCol="0">
            <a:spAutoFit/>
          </a:bodyPr>
          <a:lstStyle/>
          <a:p>
            <a:r>
              <a:rPr lang="en-US" sz="2800" dirty="0">
                <a:latin typeface="Myriad Pro Light"/>
                <a:cs typeface="Myriad Pro Light"/>
              </a:rPr>
              <a:t>Innovation</a:t>
            </a:r>
          </a:p>
        </p:txBody>
      </p:sp>
    </p:spTree>
    <p:extLst>
      <p:ext uri="{BB962C8B-B14F-4D97-AF65-F5344CB8AC3E}">
        <p14:creationId xmlns:p14="http://schemas.microsoft.com/office/powerpoint/2010/main" val="874128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INNOVATION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055006" y="6334780"/>
            <a:ext cx="1770036" cy="523220"/>
          </a:xfrm>
          <a:prstGeom prst="rect">
            <a:avLst/>
          </a:prstGeom>
          <a:noFill/>
        </p:spPr>
        <p:txBody>
          <a:bodyPr wrap="none" rtlCol="0">
            <a:spAutoFit/>
          </a:bodyPr>
          <a:lstStyle/>
          <a:p>
            <a:r>
              <a:rPr lang="en-US" sz="2800" dirty="0">
                <a:latin typeface="Myriad Pro Light"/>
                <a:cs typeface="Myriad Pro Light"/>
              </a:rPr>
              <a:t>Innovation</a:t>
            </a:r>
          </a:p>
        </p:txBody>
      </p:sp>
    </p:spTree>
    <p:extLst>
      <p:ext uri="{BB962C8B-B14F-4D97-AF65-F5344CB8AC3E}">
        <p14:creationId xmlns:p14="http://schemas.microsoft.com/office/powerpoint/2010/main" val="2701485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INNOVATION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055006" y="6334780"/>
            <a:ext cx="1770036" cy="523220"/>
          </a:xfrm>
          <a:prstGeom prst="rect">
            <a:avLst/>
          </a:prstGeom>
          <a:noFill/>
        </p:spPr>
        <p:txBody>
          <a:bodyPr wrap="none" rtlCol="0">
            <a:spAutoFit/>
          </a:bodyPr>
          <a:lstStyle/>
          <a:p>
            <a:r>
              <a:rPr lang="en-US" sz="2800" dirty="0">
                <a:latin typeface="Myriad Pro Light"/>
                <a:cs typeface="Myriad Pro Light"/>
              </a:rPr>
              <a:t>Innovation</a:t>
            </a:r>
          </a:p>
        </p:txBody>
      </p:sp>
    </p:spTree>
    <p:extLst>
      <p:ext uri="{BB962C8B-B14F-4D97-AF65-F5344CB8AC3E}">
        <p14:creationId xmlns:p14="http://schemas.microsoft.com/office/powerpoint/2010/main" val="4075642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
        <p:nvSpPr>
          <p:cNvPr id="2" name="TextBox 1"/>
          <p:cNvSpPr txBox="1"/>
          <p:nvPr/>
        </p:nvSpPr>
        <p:spPr>
          <a:xfrm>
            <a:off x="1193800" y="546100"/>
            <a:ext cx="9804400" cy="5909310"/>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COMMUNITY</a:t>
            </a:r>
            <a:endParaRPr lang="en-US" sz="4000" dirty="0">
              <a:latin typeface="Myriad Pro Light"/>
              <a:cs typeface="Myriad Pro Light"/>
            </a:endParaRPr>
          </a:p>
          <a:p>
            <a:r>
              <a:rPr lang="en-US" sz="2200" dirty="0">
                <a:latin typeface="Myriad Pro Light"/>
                <a:cs typeface="Myriad Pro Light"/>
              </a:rPr>
              <a:t>Describe how the project enhances or embraces the community’s culture and diversity giving consideration to its identity, community context, sense-of-place, and/or overall purpose and importance of the facility to the community-at-large. </a:t>
            </a:r>
          </a:p>
          <a:p>
            <a:endParaRPr lang="en-US" sz="2200" dirty="0">
              <a:latin typeface="Myriad Pro Light"/>
              <a:cs typeface="Myriad Pro Light"/>
            </a:endParaRPr>
          </a:p>
          <a:p>
            <a:r>
              <a:rPr lang="en-US" sz="2200" dirty="0">
                <a:latin typeface="Myriad Pro Light"/>
                <a:cs typeface="Myriad Pro Light"/>
              </a:rPr>
              <a:t>Describe how the project /site exhibits a clear identity and inspires a sense of belonging for the direct users and the community.</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212905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391801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SIGNATURE PHOTO</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4717024" y="6334780"/>
            <a:ext cx="2516651" cy="523220"/>
          </a:xfrm>
          <a:prstGeom prst="rect">
            <a:avLst/>
          </a:prstGeom>
          <a:noFill/>
        </p:spPr>
        <p:txBody>
          <a:bodyPr wrap="none" rtlCol="0">
            <a:spAutoFit/>
          </a:bodyPr>
          <a:lstStyle/>
          <a:p>
            <a:r>
              <a:rPr lang="en-US" sz="2800" dirty="0">
                <a:latin typeface="Myriad Pro Light"/>
                <a:cs typeface="Myriad Pro Light"/>
              </a:rPr>
              <a:t>Signature Photo</a:t>
            </a:r>
          </a:p>
        </p:txBody>
      </p:sp>
    </p:spTree>
    <p:extLst>
      <p:ext uri="{BB962C8B-B14F-4D97-AF65-F5344CB8AC3E}">
        <p14:creationId xmlns:p14="http://schemas.microsoft.com/office/powerpoint/2010/main" val="171055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258258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470051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881162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
        <p:nvSpPr>
          <p:cNvPr id="2" name="TextBox 1"/>
          <p:cNvSpPr txBox="1"/>
          <p:nvPr/>
        </p:nvSpPr>
        <p:spPr>
          <a:xfrm>
            <a:off x="1193800" y="657499"/>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PLANNING</a:t>
            </a:r>
            <a:endParaRPr lang="en-US" sz="4000" dirty="0">
              <a:latin typeface="Myriad Pro Light"/>
              <a:cs typeface="Myriad Pro Light"/>
            </a:endParaRPr>
          </a:p>
          <a:p>
            <a:r>
              <a:rPr lang="en-US" sz="2200" dirty="0">
                <a:latin typeface="Myriad Pro Light"/>
                <a:cs typeface="Myriad Pro Light"/>
              </a:rPr>
              <a:t>Planning is both a process and the articulation of design concepts.  Describe how the project’s mission, goals, educational program and implementation strategies informed the planning and design outcome</a:t>
            </a:r>
          </a:p>
          <a:p>
            <a:endParaRPr lang="en-US" sz="2200" dirty="0">
              <a:latin typeface="Myriad Pro Light"/>
              <a:cs typeface="Myriad Pro Light"/>
            </a:endParaRPr>
          </a:p>
          <a:p>
            <a:r>
              <a:rPr lang="en-US" sz="2200" dirty="0">
                <a:latin typeface="Myriad Pro Light"/>
                <a:cs typeface="Myriad Pro Light"/>
              </a:rPr>
              <a:t>Share specifics of the planning process, including participants and how the project is to achieve the educational goals of the campus, district and community.</a:t>
            </a:r>
            <a:endParaRPr lang="en-US" sz="2400" dirty="0"/>
          </a:p>
        </p:txBody>
      </p:sp>
    </p:spTree>
    <p:extLst>
      <p:ext uri="{BB962C8B-B14F-4D97-AF65-F5344CB8AC3E}">
        <p14:creationId xmlns:p14="http://schemas.microsoft.com/office/powerpoint/2010/main" val="3505784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3960230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589912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1419117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136941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3800" y="546100"/>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SPECIAL AREA: SCHOOL TRANSFORMATION</a:t>
            </a:r>
            <a:endParaRPr lang="en-US" sz="4000" dirty="0">
              <a:latin typeface="Myriad Pro Light"/>
              <a:cs typeface="Myriad Pro Light"/>
            </a:endParaRPr>
          </a:p>
          <a:p>
            <a:r>
              <a:rPr lang="en-US" sz="2200" dirty="0">
                <a:latin typeface="Myriad Pro Light"/>
                <a:cs typeface="Myriad Pro Light"/>
              </a:rPr>
              <a:t>School Transformation, redefines the learning place in its nature, shape, character and/or form in new or renovated facilities.</a:t>
            </a:r>
          </a:p>
          <a:p>
            <a:endParaRPr lang="en-US" sz="2200" dirty="0">
              <a:latin typeface="Myriad Pro Light"/>
              <a:cs typeface="Myriad Pro Light"/>
            </a:endParaRPr>
          </a:p>
          <a:p>
            <a:r>
              <a:rPr lang="en-US" sz="2200" dirty="0">
                <a:latin typeface="Myriad Pro Light"/>
                <a:cs typeface="Myriad Pro Light"/>
              </a:rPr>
              <a:t>At this intersection of learning and space, describe by examples of how this project inspires, motivates and transforms the learning and teaching experience for students and staff. </a:t>
            </a:r>
          </a:p>
        </p:txBody>
      </p:sp>
      <p:sp>
        <p:nvSpPr>
          <p:cNvPr id="4" name="TextBox 3"/>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39219764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281014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SITE PLAN</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378015" y="6334780"/>
            <a:ext cx="1435971" cy="523220"/>
          </a:xfrm>
          <a:prstGeom prst="rect">
            <a:avLst/>
          </a:prstGeom>
          <a:noFill/>
        </p:spPr>
        <p:txBody>
          <a:bodyPr wrap="none" rtlCol="0">
            <a:spAutoFit/>
          </a:bodyPr>
          <a:lstStyle/>
          <a:p>
            <a:r>
              <a:rPr lang="en-US" sz="2800" dirty="0">
                <a:latin typeface="Myriad Pro Light"/>
                <a:cs typeface="Myriad Pro Light"/>
              </a:rPr>
              <a:t>Site Plan</a:t>
            </a:r>
          </a:p>
        </p:txBody>
      </p:sp>
    </p:spTree>
    <p:extLst>
      <p:ext uri="{BB962C8B-B14F-4D97-AF65-F5344CB8AC3E}">
        <p14:creationId xmlns:p14="http://schemas.microsoft.com/office/powerpoint/2010/main" val="2581863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2105267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1294773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3" name="TextBox 2"/>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766140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FLOOR PLAN</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273499" y="6334780"/>
            <a:ext cx="1645002" cy="523220"/>
          </a:xfrm>
          <a:prstGeom prst="rect">
            <a:avLst/>
          </a:prstGeom>
          <a:noFill/>
        </p:spPr>
        <p:txBody>
          <a:bodyPr wrap="none" rtlCol="0">
            <a:spAutoFit/>
          </a:bodyPr>
          <a:lstStyle/>
          <a:p>
            <a:r>
              <a:rPr lang="en-US" sz="2800" dirty="0">
                <a:latin typeface="Myriad Pro Light"/>
                <a:cs typeface="Myriad Pro Light"/>
              </a:rPr>
              <a:t>Floor Plan</a:t>
            </a:r>
          </a:p>
        </p:txBody>
      </p:sp>
    </p:spTree>
    <p:extLst>
      <p:ext uri="{BB962C8B-B14F-4D97-AF65-F5344CB8AC3E}">
        <p14:creationId xmlns:p14="http://schemas.microsoft.com/office/powerpoint/2010/main" val="130993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FLOOR PLAN</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273499" y="6334780"/>
            <a:ext cx="1645002" cy="523220"/>
          </a:xfrm>
          <a:prstGeom prst="rect">
            <a:avLst/>
          </a:prstGeom>
          <a:noFill/>
        </p:spPr>
        <p:txBody>
          <a:bodyPr wrap="none" rtlCol="0">
            <a:spAutoFit/>
          </a:bodyPr>
          <a:lstStyle/>
          <a:p>
            <a:r>
              <a:rPr lang="en-US" sz="2800" dirty="0">
                <a:latin typeface="Myriad Pro Light"/>
                <a:cs typeface="Myriad Pro Light"/>
              </a:rPr>
              <a:t>Floor Plan</a:t>
            </a:r>
          </a:p>
        </p:txBody>
      </p:sp>
    </p:spTree>
    <p:extLst>
      <p:ext uri="{BB962C8B-B14F-4D97-AF65-F5344CB8AC3E}">
        <p14:creationId xmlns:p14="http://schemas.microsoft.com/office/powerpoint/2010/main" val="190401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8687" y="539163"/>
            <a:ext cx="10130972"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ELEVATIONS/SECTION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3" name="TextBox 2"/>
          <p:cNvSpPr txBox="1"/>
          <p:nvPr/>
        </p:nvSpPr>
        <p:spPr>
          <a:xfrm>
            <a:off x="4656696" y="6334780"/>
            <a:ext cx="2878609" cy="523220"/>
          </a:xfrm>
          <a:prstGeom prst="rect">
            <a:avLst/>
          </a:prstGeom>
          <a:noFill/>
        </p:spPr>
        <p:txBody>
          <a:bodyPr wrap="none" rtlCol="0">
            <a:spAutoFit/>
          </a:bodyPr>
          <a:lstStyle/>
          <a:p>
            <a:r>
              <a:rPr lang="en-US" sz="2800" dirty="0">
                <a:latin typeface="Myriad Pro Light"/>
                <a:cs typeface="Myriad Pro Light"/>
              </a:rPr>
              <a:t>Elevations/Section</a:t>
            </a:r>
          </a:p>
        </p:txBody>
      </p:sp>
    </p:spTree>
    <p:extLst>
      <p:ext uri="{BB962C8B-B14F-4D97-AF65-F5344CB8AC3E}">
        <p14:creationId xmlns:p14="http://schemas.microsoft.com/office/powerpoint/2010/main" val="45743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8687" y="539163"/>
            <a:ext cx="10130972"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ELEVATIONS/SECTION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3" name="TextBox 2"/>
          <p:cNvSpPr txBox="1"/>
          <p:nvPr/>
        </p:nvSpPr>
        <p:spPr>
          <a:xfrm>
            <a:off x="4656696" y="6334780"/>
            <a:ext cx="2878609" cy="523220"/>
          </a:xfrm>
          <a:prstGeom prst="rect">
            <a:avLst/>
          </a:prstGeom>
          <a:noFill/>
        </p:spPr>
        <p:txBody>
          <a:bodyPr wrap="none" rtlCol="0">
            <a:spAutoFit/>
          </a:bodyPr>
          <a:lstStyle/>
          <a:p>
            <a:r>
              <a:rPr lang="en-US" sz="2800" dirty="0">
                <a:latin typeface="Myriad Pro Light"/>
                <a:cs typeface="Myriad Pro Light"/>
              </a:rPr>
              <a:t>Elevations/Section</a:t>
            </a:r>
          </a:p>
        </p:txBody>
      </p:sp>
    </p:spTree>
    <p:extLst>
      <p:ext uri="{BB962C8B-B14F-4D97-AF65-F5344CB8AC3E}">
        <p14:creationId xmlns:p14="http://schemas.microsoft.com/office/powerpoint/2010/main" val="81707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8624" y="1069041"/>
            <a:ext cx="9804400" cy="4031873"/>
          </a:xfrm>
          <a:prstGeom prst="rect">
            <a:avLst/>
          </a:prstGeom>
          <a:noFill/>
        </p:spPr>
        <p:txBody>
          <a:bodyPr wrap="square" rtlCol="0">
            <a:spAutoFit/>
          </a:bodyPr>
          <a:lstStyle/>
          <a:p>
            <a:r>
              <a:rPr lang="en-US" sz="4800" dirty="0">
                <a:latin typeface="Myriad Pro Light"/>
                <a:cs typeface="Myriad Pro Light"/>
              </a:rPr>
              <a:t>TEXT SLIDE</a:t>
            </a:r>
          </a:p>
          <a:p>
            <a:r>
              <a:rPr lang="en-US" sz="2400" dirty="0">
                <a:latin typeface="Myriad Pro Light"/>
                <a:cs typeface="Myriad Pro Light"/>
              </a:rPr>
              <a:t>Use this slide to describe the project  as outlined below. This slide may include </a:t>
            </a:r>
            <a:r>
              <a:rPr lang="en-US" sz="2400" dirty="0">
                <a:solidFill>
                  <a:srgbClr val="FF0000"/>
                </a:solidFill>
                <a:latin typeface="Myriad Pro Light"/>
                <a:cs typeface="Myriad Pro Light"/>
              </a:rPr>
              <a:t>text only,</a:t>
            </a:r>
            <a:r>
              <a:rPr lang="en-US" sz="2400" dirty="0">
                <a:latin typeface="Myriad Pro Light"/>
                <a:cs typeface="Myriad Pro Light"/>
              </a:rPr>
              <a:t> maximum of </a:t>
            </a:r>
            <a:r>
              <a:rPr lang="en-US" sz="2400" dirty="0">
                <a:solidFill>
                  <a:srgbClr val="FF0000"/>
                </a:solidFill>
                <a:latin typeface="Myriad Pro Light"/>
                <a:cs typeface="Myriad Pro Light"/>
              </a:rPr>
              <a:t>500 characters</a:t>
            </a:r>
            <a:r>
              <a:rPr lang="en-US" sz="2400" dirty="0">
                <a:latin typeface="Myriad Pro Light"/>
                <a:cs typeface="Myriad Pro Light"/>
              </a:rPr>
              <a:t>. </a:t>
            </a:r>
          </a:p>
          <a:p>
            <a:pPr marL="285750" indent="-285750">
              <a:buFont typeface="Arial" panose="020B0604020202020204" pitchFamily="34" charset="0"/>
              <a:buChar char="•"/>
            </a:pPr>
            <a:r>
              <a:rPr lang="en-US" sz="24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4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SCOPE OF PROJECT</a:t>
            </a:r>
            <a:endParaRPr lang="en-US" sz="4000" dirty="0">
              <a:latin typeface="Myriad Pro Light"/>
              <a:cs typeface="Myriad Pro Light"/>
            </a:endParaRPr>
          </a:p>
          <a:p>
            <a:r>
              <a:rPr lang="en-US" sz="2400" dirty="0">
                <a:latin typeface="Myriad Pro Light"/>
                <a:cs typeface="Myriad Pro Light"/>
              </a:rPr>
              <a:t>Overall project introduction.</a:t>
            </a:r>
          </a:p>
        </p:txBody>
      </p:sp>
      <p:sp>
        <p:nvSpPr>
          <p:cNvPr id="6" name="TextBox 5"/>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515194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2429</TotalTime>
  <Words>2486</Words>
  <Application>Microsoft Macintosh PowerPoint</Application>
  <PresentationFormat>Widescreen</PresentationFormat>
  <Paragraphs>290</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Courier New</vt:lpstr>
      <vt:lpstr>Myriad Pro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 School District: Architect Firm:  Firm Contact Name: Email:                      Phone:</dc:title>
  <dc:creator>Paulina van Eeden Hill</dc:creator>
  <cp:lastModifiedBy>Albert Rivas</cp:lastModifiedBy>
  <cp:revision>69</cp:revision>
  <cp:lastPrinted>2017-02-15T18:55:47Z</cp:lastPrinted>
  <dcterms:created xsi:type="dcterms:W3CDTF">2015-05-12T18:49:23Z</dcterms:created>
  <dcterms:modified xsi:type="dcterms:W3CDTF">2022-04-26T14:04:36Z</dcterms:modified>
</cp:coreProperties>
</file>